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</p:sldMasterIdLst>
  <p:notesMasterIdLst>
    <p:notesMasterId r:id="rId20"/>
  </p:notesMasterIdLst>
  <p:handoutMasterIdLst>
    <p:handoutMasterId r:id="rId21"/>
  </p:handoutMasterIdLst>
  <p:sldIdLst>
    <p:sldId id="258" r:id="rId5"/>
    <p:sldId id="284" r:id="rId6"/>
    <p:sldId id="293" r:id="rId7"/>
    <p:sldId id="294" r:id="rId8"/>
    <p:sldId id="298" r:id="rId9"/>
    <p:sldId id="299" r:id="rId10"/>
    <p:sldId id="300" r:id="rId11"/>
    <p:sldId id="301" r:id="rId12"/>
    <p:sldId id="302" r:id="rId13"/>
    <p:sldId id="295" r:id="rId14"/>
    <p:sldId id="297" r:id="rId15"/>
    <p:sldId id="296" r:id="rId16"/>
    <p:sldId id="303" r:id="rId17"/>
    <p:sldId id="304" r:id="rId18"/>
    <p:sldId id="29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39" autoAdjust="0"/>
  </p:normalViewPr>
  <p:slideViewPr>
    <p:cSldViewPr snapToGrid="0">
      <p:cViewPr varScale="1">
        <p:scale>
          <a:sx n="113" d="100"/>
          <a:sy n="113" d="100"/>
        </p:scale>
        <p:origin x="2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582169-85CF-47CA-BC8F-8C9E8381A6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5323D84-6D9A-40A3-8EB1-1FFB80CD1447}">
      <dgm:prSet/>
      <dgm:spPr/>
      <dgm:t>
        <a:bodyPr/>
        <a:lstStyle/>
        <a:p>
          <a:r>
            <a:rPr lang="en-US"/>
            <a:t>Used an equal number of rows with yes and no attrition values for training the model</a:t>
          </a:r>
        </a:p>
      </dgm:t>
    </dgm:pt>
    <dgm:pt modelId="{101B4183-840F-46C9-9088-C9892725B1C1}" type="parTrans" cxnId="{B861A5B8-76B6-4A05-8921-8715A3CEA148}">
      <dgm:prSet/>
      <dgm:spPr/>
      <dgm:t>
        <a:bodyPr/>
        <a:lstStyle/>
        <a:p>
          <a:endParaRPr lang="en-US"/>
        </a:p>
      </dgm:t>
    </dgm:pt>
    <dgm:pt modelId="{02A986E0-9F54-43E5-AC82-9790C2BCCA3A}" type="sibTrans" cxnId="{B861A5B8-76B6-4A05-8921-8715A3CEA148}">
      <dgm:prSet/>
      <dgm:spPr/>
      <dgm:t>
        <a:bodyPr/>
        <a:lstStyle/>
        <a:p>
          <a:endParaRPr lang="en-US"/>
        </a:p>
      </dgm:t>
    </dgm:pt>
    <dgm:pt modelId="{A8C8634E-C329-4DC3-A4DE-D74BD0049579}">
      <dgm:prSet/>
      <dgm:spPr/>
      <dgm:t>
        <a:bodyPr/>
        <a:lstStyle/>
        <a:p>
          <a:r>
            <a:rPr lang="en-US"/>
            <a:t>Ran every combination of variables for both Knn and Naïve Bayes up to combinations of 5</a:t>
          </a:r>
        </a:p>
      </dgm:t>
    </dgm:pt>
    <dgm:pt modelId="{643A767D-C074-4850-AAB7-53064BBD652A}" type="parTrans" cxnId="{C8532EB7-7650-44FD-9FF3-71C5D19C9DF4}">
      <dgm:prSet/>
      <dgm:spPr/>
      <dgm:t>
        <a:bodyPr/>
        <a:lstStyle/>
        <a:p>
          <a:endParaRPr lang="en-US"/>
        </a:p>
      </dgm:t>
    </dgm:pt>
    <dgm:pt modelId="{F2D4FA87-7171-44B6-B654-DD6F6853110A}" type="sibTrans" cxnId="{C8532EB7-7650-44FD-9FF3-71C5D19C9DF4}">
      <dgm:prSet/>
      <dgm:spPr/>
      <dgm:t>
        <a:bodyPr/>
        <a:lstStyle/>
        <a:p>
          <a:endParaRPr lang="en-US"/>
        </a:p>
      </dgm:t>
    </dgm:pt>
    <dgm:pt modelId="{E6C2CE0B-9AEF-46E3-AB1E-23113398C17D}">
      <dgm:prSet/>
      <dgm:spPr/>
      <dgm:t>
        <a:bodyPr/>
        <a:lstStyle/>
        <a:p>
          <a:r>
            <a:rPr lang="en-US"/>
            <a:t>Took the top 25 performing models for each combination size and counted the number of times each variable appeared</a:t>
          </a:r>
        </a:p>
      </dgm:t>
    </dgm:pt>
    <dgm:pt modelId="{980F8B12-5BC9-4A66-BDF4-4FB3DD2A3172}" type="parTrans" cxnId="{783A9698-7C0E-435D-91A5-157D08931028}">
      <dgm:prSet/>
      <dgm:spPr/>
      <dgm:t>
        <a:bodyPr/>
        <a:lstStyle/>
        <a:p>
          <a:endParaRPr lang="en-US"/>
        </a:p>
      </dgm:t>
    </dgm:pt>
    <dgm:pt modelId="{02CA6C46-3BFD-48FC-B9AE-00252D06AF64}" type="sibTrans" cxnId="{783A9698-7C0E-435D-91A5-157D08931028}">
      <dgm:prSet/>
      <dgm:spPr/>
      <dgm:t>
        <a:bodyPr/>
        <a:lstStyle/>
        <a:p>
          <a:endParaRPr lang="en-US"/>
        </a:p>
      </dgm:t>
    </dgm:pt>
    <dgm:pt modelId="{9D45EB3F-8BBA-49BC-B618-AAEA383F6B95}">
      <dgm:prSet/>
      <dgm:spPr/>
      <dgm:t>
        <a:bodyPr/>
        <a:lstStyle/>
        <a:p>
          <a:r>
            <a:rPr lang="en-US"/>
            <a:t>Ran 20 iterations with different training values</a:t>
          </a:r>
        </a:p>
      </dgm:t>
    </dgm:pt>
    <dgm:pt modelId="{8ADF3B32-9313-4B1E-835A-C1B3B69BF924}" type="parTrans" cxnId="{39F4F376-E122-4950-B9AE-0EA61AC2E917}">
      <dgm:prSet/>
      <dgm:spPr/>
      <dgm:t>
        <a:bodyPr/>
        <a:lstStyle/>
        <a:p>
          <a:endParaRPr lang="en-US"/>
        </a:p>
      </dgm:t>
    </dgm:pt>
    <dgm:pt modelId="{E9C949CC-0188-4DD1-B23F-BE35A8B47CFC}" type="sibTrans" cxnId="{39F4F376-E122-4950-B9AE-0EA61AC2E917}">
      <dgm:prSet/>
      <dgm:spPr/>
      <dgm:t>
        <a:bodyPr/>
        <a:lstStyle/>
        <a:p>
          <a:endParaRPr lang="en-US"/>
        </a:p>
      </dgm:t>
    </dgm:pt>
    <dgm:pt modelId="{05A00CD3-A722-44B9-BA1A-1880A75AAEE2}" type="pres">
      <dgm:prSet presAssocID="{42582169-85CF-47CA-BC8F-8C9E8381A612}" presName="linear" presStyleCnt="0">
        <dgm:presLayoutVars>
          <dgm:animLvl val="lvl"/>
          <dgm:resizeHandles val="exact"/>
        </dgm:presLayoutVars>
      </dgm:prSet>
      <dgm:spPr/>
    </dgm:pt>
    <dgm:pt modelId="{BF429AA3-EF5B-4ABC-B0BB-9DA6F11334A5}" type="pres">
      <dgm:prSet presAssocID="{75323D84-6D9A-40A3-8EB1-1FFB80CD144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00F4D5B-6CF1-4852-8886-68434D562CD7}" type="pres">
      <dgm:prSet presAssocID="{02A986E0-9F54-43E5-AC82-9790C2BCCA3A}" presName="spacer" presStyleCnt="0"/>
      <dgm:spPr/>
    </dgm:pt>
    <dgm:pt modelId="{BEF76FC4-4907-4E84-A84B-A4E9EACE0F2F}" type="pres">
      <dgm:prSet presAssocID="{A8C8634E-C329-4DC3-A4DE-D74BD004957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C77BD60-BE84-472B-96C7-0AC77CBB7325}" type="pres">
      <dgm:prSet presAssocID="{F2D4FA87-7171-44B6-B654-DD6F6853110A}" presName="spacer" presStyleCnt="0"/>
      <dgm:spPr/>
    </dgm:pt>
    <dgm:pt modelId="{28402FD9-9F9F-4B5D-98E3-1C7DEEBD7DA5}" type="pres">
      <dgm:prSet presAssocID="{E6C2CE0B-9AEF-46E3-AB1E-23113398C17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15F146C-67D4-432B-967A-31B66F91A8D8}" type="pres">
      <dgm:prSet presAssocID="{02CA6C46-3BFD-48FC-B9AE-00252D06AF64}" presName="spacer" presStyleCnt="0"/>
      <dgm:spPr/>
    </dgm:pt>
    <dgm:pt modelId="{49405C26-0DF0-4CD6-9E8A-576BE7C47010}" type="pres">
      <dgm:prSet presAssocID="{9D45EB3F-8BBA-49BC-B618-AAEA383F6B9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5D0A71F-97F8-47D1-895B-AB61E899B9A8}" type="presOf" srcId="{9D45EB3F-8BBA-49BC-B618-AAEA383F6B95}" destId="{49405C26-0DF0-4CD6-9E8A-576BE7C47010}" srcOrd="0" destOrd="0" presId="urn:microsoft.com/office/officeart/2005/8/layout/vList2"/>
    <dgm:cxn modelId="{DC161F33-9CE5-4471-9169-01687CAA3D16}" type="presOf" srcId="{E6C2CE0B-9AEF-46E3-AB1E-23113398C17D}" destId="{28402FD9-9F9F-4B5D-98E3-1C7DEEBD7DA5}" srcOrd="0" destOrd="0" presId="urn:microsoft.com/office/officeart/2005/8/layout/vList2"/>
    <dgm:cxn modelId="{36E43141-C624-4231-9C62-17080AD0AE2D}" type="presOf" srcId="{A8C8634E-C329-4DC3-A4DE-D74BD0049579}" destId="{BEF76FC4-4907-4E84-A84B-A4E9EACE0F2F}" srcOrd="0" destOrd="0" presId="urn:microsoft.com/office/officeart/2005/8/layout/vList2"/>
    <dgm:cxn modelId="{39F4F376-E122-4950-B9AE-0EA61AC2E917}" srcId="{42582169-85CF-47CA-BC8F-8C9E8381A612}" destId="{9D45EB3F-8BBA-49BC-B618-AAEA383F6B95}" srcOrd="3" destOrd="0" parTransId="{8ADF3B32-9313-4B1E-835A-C1B3B69BF924}" sibTransId="{E9C949CC-0188-4DD1-B23F-BE35A8B47CFC}"/>
    <dgm:cxn modelId="{0D563D89-3B20-4B39-8CE0-849667A82561}" type="presOf" srcId="{75323D84-6D9A-40A3-8EB1-1FFB80CD1447}" destId="{BF429AA3-EF5B-4ABC-B0BB-9DA6F11334A5}" srcOrd="0" destOrd="0" presId="urn:microsoft.com/office/officeart/2005/8/layout/vList2"/>
    <dgm:cxn modelId="{783A9698-7C0E-435D-91A5-157D08931028}" srcId="{42582169-85CF-47CA-BC8F-8C9E8381A612}" destId="{E6C2CE0B-9AEF-46E3-AB1E-23113398C17D}" srcOrd="2" destOrd="0" parTransId="{980F8B12-5BC9-4A66-BDF4-4FB3DD2A3172}" sibTransId="{02CA6C46-3BFD-48FC-B9AE-00252D06AF64}"/>
    <dgm:cxn modelId="{C8532EB7-7650-44FD-9FF3-71C5D19C9DF4}" srcId="{42582169-85CF-47CA-BC8F-8C9E8381A612}" destId="{A8C8634E-C329-4DC3-A4DE-D74BD0049579}" srcOrd="1" destOrd="0" parTransId="{643A767D-C074-4850-AAB7-53064BBD652A}" sibTransId="{F2D4FA87-7171-44B6-B654-DD6F6853110A}"/>
    <dgm:cxn modelId="{B861A5B8-76B6-4A05-8921-8715A3CEA148}" srcId="{42582169-85CF-47CA-BC8F-8C9E8381A612}" destId="{75323D84-6D9A-40A3-8EB1-1FFB80CD1447}" srcOrd="0" destOrd="0" parTransId="{101B4183-840F-46C9-9088-C9892725B1C1}" sibTransId="{02A986E0-9F54-43E5-AC82-9790C2BCCA3A}"/>
    <dgm:cxn modelId="{A6731DDA-F7DE-4318-A893-434C4B6DB30D}" type="presOf" srcId="{42582169-85CF-47CA-BC8F-8C9E8381A612}" destId="{05A00CD3-A722-44B9-BA1A-1880A75AAEE2}" srcOrd="0" destOrd="0" presId="urn:microsoft.com/office/officeart/2005/8/layout/vList2"/>
    <dgm:cxn modelId="{469E8453-EC6A-4C86-ACF4-6E9574DD358F}" type="presParOf" srcId="{05A00CD3-A722-44B9-BA1A-1880A75AAEE2}" destId="{BF429AA3-EF5B-4ABC-B0BB-9DA6F11334A5}" srcOrd="0" destOrd="0" presId="urn:microsoft.com/office/officeart/2005/8/layout/vList2"/>
    <dgm:cxn modelId="{F6C87288-32D7-4480-AD3C-49550244AA86}" type="presParOf" srcId="{05A00CD3-A722-44B9-BA1A-1880A75AAEE2}" destId="{C00F4D5B-6CF1-4852-8886-68434D562CD7}" srcOrd="1" destOrd="0" presId="urn:microsoft.com/office/officeart/2005/8/layout/vList2"/>
    <dgm:cxn modelId="{B0D55E0E-A520-42DA-8B3A-087207F89C16}" type="presParOf" srcId="{05A00CD3-A722-44B9-BA1A-1880A75AAEE2}" destId="{BEF76FC4-4907-4E84-A84B-A4E9EACE0F2F}" srcOrd="2" destOrd="0" presId="urn:microsoft.com/office/officeart/2005/8/layout/vList2"/>
    <dgm:cxn modelId="{01D65914-06DE-4177-8507-3160DC73E96B}" type="presParOf" srcId="{05A00CD3-A722-44B9-BA1A-1880A75AAEE2}" destId="{5C77BD60-BE84-472B-96C7-0AC77CBB7325}" srcOrd="3" destOrd="0" presId="urn:microsoft.com/office/officeart/2005/8/layout/vList2"/>
    <dgm:cxn modelId="{B0219447-398B-4FED-9384-5EDBE81E2B61}" type="presParOf" srcId="{05A00CD3-A722-44B9-BA1A-1880A75AAEE2}" destId="{28402FD9-9F9F-4B5D-98E3-1C7DEEBD7DA5}" srcOrd="4" destOrd="0" presId="urn:microsoft.com/office/officeart/2005/8/layout/vList2"/>
    <dgm:cxn modelId="{2277F796-107E-4A3B-AF27-7671013BD110}" type="presParOf" srcId="{05A00CD3-A722-44B9-BA1A-1880A75AAEE2}" destId="{E15F146C-67D4-432B-967A-31B66F91A8D8}" srcOrd="5" destOrd="0" presId="urn:microsoft.com/office/officeart/2005/8/layout/vList2"/>
    <dgm:cxn modelId="{E1CBD13B-549C-413E-AE1A-8B91F8D928E9}" type="presParOf" srcId="{05A00CD3-A722-44B9-BA1A-1880A75AAEE2}" destId="{49405C26-0DF0-4CD6-9E8A-576BE7C4701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8E9491-BD0E-4E55-B4D4-3DC960842B9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69E592A-4AAE-4FF0-AC20-13664B912D76}">
      <dgm:prSet/>
      <dgm:spPr/>
      <dgm:t>
        <a:bodyPr/>
        <a:lstStyle/>
        <a:p>
          <a:r>
            <a:rPr lang="en-US"/>
            <a:t>Kept top performing variables from both Knn and Naïve Bayes models and added in business travel</a:t>
          </a:r>
        </a:p>
      </dgm:t>
    </dgm:pt>
    <dgm:pt modelId="{7AF08462-C2E4-48CA-B977-99D41BB5E633}" type="parTrans" cxnId="{7FD6DE94-FFB8-493F-97C9-E386AA874D8D}">
      <dgm:prSet/>
      <dgm:spPr/>
      <dgm:t>
        <a:bodyPr/>
        <a:lstStyle/>
        <a:p>
          <a:endParaRPr lang="en-US"/>
        </a:p>
      </dgm:t>
    </dgm:pt>
    <dgm:pt modelId="{24358F41-0E63-4EF9-9B66-31AD5A278D67}" type="sibTrans" cxnId="{7FD6DE94-FFB8-493F-97C9-E386AA874D8D}">
      <dgm:prSet/>
      <dgm:spPr/>
      <dgm:t>
        <a:bodyPr/>
        <a:lstStyle/>
        <a:p>
          <a:endParaRPr lang="en-US"/>
        </a:p>
      </dgm:t>
    </dgm:pt>
    <dgm:pt modelId="{4BE2A18F-1C00-4563-B6F2-A713FCB85A7A}">
      <dgm:prSet/>
      <dgm:spPr/>
      <dgm:t>
        <a:bodyPr/>
        <a:lstStyle/>
        <a:p>
          <a:r>
            <a:rPr lang="en-US"/>
            <a:t>Reran previously used tests but with focused subset of variables</a:t>
          </a:r>
        </a:p>
      </dgm:t>
    </dgm:pt>
    <dgm:pt modelId="{F17A2539-3BE8-4D4A-AB7A-F0ECD466FF66}" type="parTrans" cxnId="{9719694A-A18A-4488-B20D-888E664ADABA}">
      <dgm:prSet/>
      <dgm:spPr/>
      <dgm:t>
        <a:bodyPr/>
        <a:lstStyle/>
        <a:p>
          <a:endParaRPr lang="en-US"/>
        </a:p>
      </dgm:t>
    </dgm:pt>
    <dgm:pt modelId="{203F9781-70AB-468F-B715-CFE68E6A2A76}" type="sibTrans" cxnId="{9719694A-A18A-4488-B20D-888E664ADABA}">
      <dgm:prSet/>
      <dgm:spPr/>
      <dgm:t>
        <a:bodyPr/>
        <a:lstStyle/>
        <a:p>
          <a:endParaRPr lang="en-US"/>
        </a:p>
      </dgm:t>
    </dgm:pt>
    <dgm:pt modelId="{BEB39FB8-17DF-4FB8-A8E0-3B74F232DCF2}" type="pres">
      <dgm:prSet presAssocID="{EF8E9491-BD0E-4E55-B4D4-3DC960842B93}" presName="linear" presStyleCnt="0">
        <dgm:presLayoutVars>
          <dgm:animLvl val="lvl"/>
          <dgm:resizeHandles val="exact"/>
        </dgm:presLayoutVars>
      </dgm:prSet>
      <dgm:spPr/>
    </dgm:pt>
    <dgm:pt modelId="{1D0BD4F2-5A91-40D2-92AD-7D64FD29E0B1}" type="pres">
      <dgm:prSet presAssocID="{B69E592A-4AAE-4FF0-AC20-13664B912D7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1300F01-9978-4582-BAB8-CBA3FE75A897}" type="pres">
      <dgm:prSet presAssocID="{24358F41-0E63-4EF9-9B66-31AD5A278D67}" presName="spacer" presStyleCnt="0"/>
      <dgm:spPr/>
    </dgm:pt>
    <dgm:pt modelId="{BF1A4662-C2F1-4285-A709-8BF4D8780872}" type="pres">
      <dgm:prSet presAssocID="{4BE2A18F-1C00-4563-B6F2-A713FCB85A7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6CB1F07-1C14-4022-B5B1-076DEC5EDE3F}" type="presOf" srcId="{4BE2A18F-1C00-4563-B6F2-A713FCB85A7A}" destId="{BF1A4662-C2F1-4285-A709-8BF4D8780872}" srcOrd="0" destOrd="0" presId="urn:microsoft.com/office/officeart/2005/8/layout/vList2"/>
    <dgm:cxn modelId="{6B753718-48F9-4134-A5B4-AE3387419F6F}" type="presOf" srcId="{B69E592A-4AAE-4FF0-AC20-13664B912D76}" destId="{1D0BD4F2-5A91-40D2-92AD-7D64FD29E0B1}" srcOrd="0" destOrd="0" presId="urn:microsoft.com/office/officeart/2005/8/layout/vList2"/>
    <dgm:cxn modelId="{9719694A-A18A-4488-B20D-888E664ADABA}" srcId="{EF8E9491-BD0E-4E55-B4D4-3DC960842B93}" destId="{4BE2A18F-1C00-4563-B6F2-A713FCB85A7A}" srcOrd="1" destOrd="0" parTransId="{F17A2539-3BE8-4D4A-AB7A-F0ECD466FF66}" sibTransId="{203F9781-70AB-468F-B715-CFE68E6A2A76}"/>
    <dgm:cxn modelId="{D4DC456F-C60E-45C1-A598-6E41D3B1B0F6}" type="presOf" srcId="{EF8E9491-BD0E-4E55-B4D4-3DC960842B93}" destId="{BEB39FB8-17DF-4FB8-A8E0-3B74F232DCF2}" srcOrd="0" destOrd="0" presId="urn:microsoft.com/office/officeart/2005/8/layout/vList2"/>
    <dgm:cxn modelId="{7FD6DE94-FFB8-493F-97C9-E386AA874D8D}" srcId="{EF8E9491-BD0E-4E55-B4D4-3DC960842B93}" destId="{B69E592A-4AAE-4FF0-AC20-13664B912D76}" srcOrd="0" destOrd="0" parTransId="{7AF08462-C2E4-48CA-B977-99D41BB5E633}" sibTransId="{24358F41-0E63-4EF9-9B66-31AD5A278D67}"/>
    <dgm:cxn modelId="{F3E08360-E44F-4BB5-A90A-FA23481C4D2A}" type="presParOf" srcId="{BEB39FB8-17DF-4FB8-A8E0-3B74F232DCF2}" destId="{1D0BD4F2-5A91-40D2-92AD-7D64FD29E0B1}" srcOrd="0" destOrd="0" presId="urn:microsoft.com/office/officeart/2005/8/layout/vList2"/>
    <dgm:cxn modelId="{8DE3C450-EFF2-43C5-B502-A5E86F2C14AC}" type="presParOf" srcId="{BEB39FB8-17DF-4FB8-A8E0-3B74F232DCF2}" destId="{91300F01-9978-4582-BAB8-CBA3FE75A897}" srcOrd="1" destOrd="0" presId="urn:microsoft.com/office/officeart/2005/8/layout/vList2"/>
    <dgm:cxn modelId="{8E0766AE-0C2E-4100-AF59-D26D7724C32F}" type="presParOf" srcId="{BEB39FB8-17DF-4FB8-A8E0-3B74F232DCF2}" destId="{BF1A4662-C2F1-4285-A709-8BF4D878087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429AA3-EF5B-4ABC-B0BB-9DA6F11334A5}">
      <dsp:nvSpPr>
        <dsp:cNvPr id="0" name=""/>
        <dsp:cNvSpPr/>
      </dsp:nvSpPr>
      <dsp:spPr>
        <a:xfrm>
          <a:off x="0" y="14876"/>
          <a:ext cx="4639736" cy="895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Used an equal number of rows with yes and no attrition values for training the model</a:t>
          </a:r>
        </a:p>
      </dsp:txBody>
      <dsp:txXfrm>
        <a:off x="43693" y="58569"/>
        <a:ext cx="4552350" cy="807664"/>
      </dsp:txXfrm>
    </dsp:sp>
    <dsp:sp modelId="{BEF76FC4-4907-4E84-A84B-A4E9EACE0F2F}">
      <dsp:nvSpPr>
        <dsp:cNvPr id="0" name=""/>
        <dsp:cNvSpPr/>
      </dsp:nvSpPr>
      <dsp:spPr>
        <a:xfrm>
          <a:off x="0" y="956006"/>
          <a:ext cx="4639736" cy="895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Ran every combination of variables for both Knn and Naïve Bayes up to combinations of 5</a:t>
          </a:r>
        </a:p>
      </dsp:txBody>
      <dsp:txXfrm>
        <a:off x="43693" y="999699"/>
        <a:ext cx="4552350" cy="807664"/>
      </dsp:txXfrm>
    </dsp:sp>
    <dsp:sp modelId="{28402FD9-9F9F-4B5D-98E3-1C7DEEBD7DA5}">
      <dsp:nvSpPr>
        <dsp:cNvPr id="0" name=""/>
        <dsp:cNvSpPr/>
      </dsp:nvSpPr>
      <dsp:spPr>
        <a:xfrm>
          <a:off x="0" y="1897137"/>
          <a:ext cx="4639736" cy="895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Took the top 25 performing models for each combination size and counted the number of times each variable appeared</a:t>
          </a:r>
        </a:p>
      </dsp:txBody>
      <dsp:txXfrm>
        <a:off x="43693" y="1940830"/>
        <a:ext cx="4552350" cy="807664"/>
      </dsp:txXfrm>
    </dsp:sp>
    <dsp:sp modelId="{49405C26-0DF0-4CD6-9E8A-576BE7C47010}">
      <dsp:nvSpPr>
        <dsp:cNvPr id="0" name=""/>
        <dsp:cNvSpPr/>
      </dsp:nvSpPr>
      <dsp:spPr>
        <a:xfrm>
          <a:off x="0" y="2838267"/>
          <a:ext cx="4639736" cy="895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Ran 20 iterations with different training values</a:t>
          </a:r>
        </a:p>
      </dsp:txBody>
      <dsp:txXfrm>
        <a:off x="43693" y="2881960"/>
        <a:ext cx="4552350" cy="807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0BD4F2-5A91-40D2-92AD-7D64FD29E0B1}">
      <dsp:nvSpPr>
        <dsp:cNvPr id="0" name=""/>
        <dsp:cNvSpPr/>
      </dsp:nvSpPr>
      <dsp:spPr>
        <a:xfrm>
          <a:off x="0" y="53847"/>
          <a:ext cx="4639736" cy="1784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Kept top performing variables from both Knn and Naïve Bayes models and added in business travel</a:t>
          </a:r>
        </a:p>
      </dsp:txBody>
      <dsp:txXfrm>
        <a:off x="87100" y="140947"/>
        <a:ext cx="4465536" cy="1610050"/>
      </dsp:txXfrm>
    </dsp:sp>
    <dsp:sp modelId="{BF1A4662-C2F1-4285-A709-8BF4D8780872}">
      <dsp:nvSpPr>
        <dsp:cNvPr id="0" name=""/>
        <dsp:cNvSpPr/>
      </dsp:nvSpPr>
      <dsp:spPr>
        <a:xfrm>
          <a:off x="0" y="1910097"/>
          <a:ext cx="4639736" cy="1784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Reran previously used tests but with focused subset of variables</a:t>
          </a:r>
        </a:p>
      </dsp:txBody>
      <dsp:txXfrm>
        <a:off x="87100" y="1997197"/>
        <a:ext cx="4465536" cy="1610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8E1AF-6343-46AA-8AEF-4C12F4118850}" type="datetimeFigureOut">
              <a:rPr lang="en-US" smtClean="0"/>
              <a:t>12/11/2022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858E0-3D38-47B7-97D4-4FE08D90D3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D2517-63AA-420A-887D-BE60360A8F4D}" type="datetimeFigureOut">
              <a:rPr lang="en-US" noProof="0" smtClean="0"/>
              <a:t>12/11/2022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ECAD9-32EE-4091-BDA5-6BD15ACC5E58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81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7712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1821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380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2999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D1D313A2-A4D4-40DF-A0C2-C29F64168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FB0D-6DB6-450D-981E-DB5B064ABC8F}" type="datetime1">
              <a:rPr lang="en-US" noProof="0" smtClean="0"/>
              <a:t>12/11/2022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2850" y="4508500"/>
            <a:ext cx="5118100" cy="127965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2850" y="2057400"/>
            <a:ext cx="5118100" cy="1929066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5400" b="1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800"/>
            <a:ext cx="5713841" cy="48686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2200" y="3043050"/>
            <a:ext cx="3068832" cy="263835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139700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624142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B9C849-F1D8-4230-9F2F-9250D675BB2A}" type="datetime1">
              <a:rPr lang="en-US" noProof="0" smtClean="0"/>
              <a:t>12/11/2022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5" name="Connecteur droit 19">
            <a:extLst>
              <a:ext uri="{FF2B5EF4-FFF2-40B4-BE49-F238E27FC236}">
                <a16:creationId xmlns:a16="http://schemas.microsoft.com/office/drawing/2014/main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2200" y="6446838"/>
            <a:ext cx="164343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9">
            <a:extLst>
              <a:ext uri="{FF2B5EF4-FFF2-40B4-BE49-F238E27FC236}">
                <a16:creationId xmlns:a16="http://schemas.microsoft.com/office/drawing/2014/main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20100" y="6429376"/>
            <a:ext cx="10004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9">
            <a:extLst>
              <a:ext uri="{FF2B5EF4-FFF2-40B4-BE49-F238E27FC236}">
                <a16:creationId xmlns:a16="http://schemas.microsoft.com/office/drawing/2014/main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65675" y="6446838"/>
            <a:ext cx="407258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7022-84E8-42F0-8AEA-ADED76AFD446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103632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377398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D4C0741-442A-4788-81DA-4F081D559C5A}" type="datetime1">
              <a:rPr lang="en-US" noProof="0" smtClean="0"/>
              <a:t>12/11/2022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7DA98-7B92-4F45-80F8-1AEF72A601CF}"/>
              </a:ext>
            </a:extLst>
          </p:cNvPr>
          <p:cNvSpPr/>
          <p:nvPr userDrawn="1"/>
        </p:nvSpPr>
        <p:spPr>
          <a:xfrm>
            <a:off x="1078230" y="2003423"/>
            <a:ext cx="3576082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96815B-4256-4CE0-9FCF-3A2967CF5792}"/>
              </a:ext>
            </a:extLst>
          </p:cNvPr>
          <p:cNvSpPr/>
          <p:nvPr userDrawn="1"/>
        </p:nvSpPr>
        <p:spPr>
          <a:xfrm>
            <a:off x="1092200" y="993775"/>
            <a:ext cx="103632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70BDB9F-6784-464D-8ED7-29E60E2B21A9}" type="datetime1">
              <a:rPr lang="en-US" noProof="0" smtClean="0"/>
              <a:t>12/11/2022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43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22" y="548355"/>
            <a:ext cx="6054846" cy="634336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0833" y="1611313"/>
            <a:ext cx="6072099" cy="3755104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A3ABBD-A00D-4624-9D57-736F5DDBFABC}" type="datetime1">
              <a:rPr lang="en-US" noProof="0" smtClean="0"/>
              <a:t>12/11/2022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10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4148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8577" y="880375"/>
            <a:ext cx="6054846" cy="634336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6BF20AA-C418-460A-B9CF-8F3DD94C436D}" type="datetime1">
              <a:rPr lang="en-US" noProof="0" smtClean="0"/>
              <a:t>12/11/2022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46475-024F-4C71-99D3-501468ACAD11}"/>
              </a:ext>
            </a:extLst>
          </p:cNvPr>
          <p:cNvSpPr/>
          <p:nvPr userDrawn="1"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3373" y="943430"/>
            <a:ext cx="4699452" cy="397736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63F5CE0-F8B8-4EAA-822E-6451047E7D5F}" type="datetime1">
              <a:rPr lang="en-US" noProof="0" smtClean="0"/>
              <a:t>12/11/2022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73BF96-A07C-4AAA-A37F-65151BD22A70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 userDrawn="1"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8529" y="943430"/>
            <a:ext cx="4654296" cy="397736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1F8AE65-7CE3-49A8-B2CC-A5A64E5730FA}" type="datetime1">
              <a:rPr lang="en-US" noProof="0" smtClean="0"/>
              <a:t>12/11/2022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F28F-6C7B-471B-9839-EF88426C1976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 algn="ctr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46700-360D-4474-9946-7580E8968658}" type="datetime1">
              <a:rPr lang="en-US" noProof="0" smtClean="0"/>
              <a:t>12/11/2022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4DE4A-F8EF-47D5-8C37-A9021C2BB6A3}"/>
              </a:ext>
            </a:extLst>
          </p:cNvPr>
          <p:cNvSpPr/>
          <p:nvPr userDrawn="1"/>
        </p:nvSpPr>
        <p:spPr>
          <a:xfrm>
            <a:off x="3536950" y="4535901"/>
            <a:ext cx="5118100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667F3-A942-43B7-9681-6435F4941075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élogramme 14">
            <a:extLst>
              <a:ext uri="{FF2B5EF4-FFF2-40B4-BE49-F238E27FC236}">
                <a16:creationId xmlns:a16="http://schemas.microsoft.com/office/drawing/2014/main" id="{F5AA8A10-E19C-430B-9D5D-8D12F92BFEC5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93D4F-3003-4D58-9AFB-356A0F800F42}"/>
              </a:ext>
            </a:extLst>
          </p:cNvPr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8650-8C82-4FB0-9266-0148B376A8CE}" type="datetime1">
              <a:rPr lang="en-US" noProof="0" smtClean="0"/>
              <a:t>12/11/2022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6028FDE-6655-4B55-B3B4-5B366034E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E1BBA-670B-4CAE-B839-50ADB23DDBC6}"/>
              </a:ext>
            </a:extLst>
          </p:cNvPr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346200"/>
            <a:ext cx="2448033" cy="4530725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2200" y="1346200"/>
            <a:ext cx="7480300" cy="4530723"/>
          </a:xfrm>
        </p:spPr>
        <p:txBody>
          <a:bodyPr vert="eaVert" lIns="45720" tIns="0" rIns="45720" b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6BB9-001A-4B59-8C51-603E71AE3226}" type="datetime1">
              <a:rPr lang="en-US" noProof="0" smtClean="0"/>
              <a:t>12/11/2022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443CC6-CDCA-4595-ADAE-DCB961FF1A8E}"/>
              </a:ext>
            </a:extLst>
          </p:cNvPr>
          <p:cNvSpPr/>
          <p:nvPr userDrawn="1"/>
        </p:nvSpPr>
        <p:spPr>
          <a:xfrm rot="16200000">
            <a:off x="8871481" y="-14658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06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DE01-3159-42E8-9946-B3F7564EBC72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élogramme 14">
            <a:extLst>
              <a:ext uri="{FF2B5EF4-FFF2-40B4-BE49-F238E27FC236}">
                <a16:creationId xmlns:a16="http://schemas.microsoft.com/office/drawing/2014/main" id="{98B82A56-7790-48EC-983D-AB8F703699B2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A1FC6A6-F894-471F-8AA4-AE4112290279}" type="datetime1">
              <a:rPr lang="en-US" noProof="0" smtClean="0"/>
              <a:t>12/11/2022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2451099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40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599" y="3746500"/>
            <a:ext cx="8331202" cy="1308100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1600" y="5219700"/>
            <a:ext cx="8331201" cy="58674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7528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03D98FD-B63D-46E0-B974-EC5BBAC02E27}" type="datetime1">
              <a:rPr lang="en-US" noProof="0" smtClean="0"/>
              <a:t>12/11/2022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1735138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40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anchor="b" anchorCtr="0">
            <a:noAutofit/>
          </a:bodyPr>
          <a:lstStyle>
            <a:lvl1pPr algn="ctr"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5219700"/>
            <a:ext cx="8331201" cy="586740"/>
          </a:xfrm>
        </p:spPr>
        <p:txBody>
          <a:bodyPr lIns="91440" rIns="9144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5369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64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4ECCD-A9BB-4C40-8999-9FDE0B2AF02D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Autofit/>
          </a:bodyPr>
          <a:lstStyle>
            <a:lvl1pPr marL="0" indent="0" algn="l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6731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395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1315-80A2-4A6F-99BC-2337EDBA509A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3FCEE-D38D-4315-8661-B8B16CE6B114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14">
            <a:extLst>
              <a:ext uri="{FF2B5EF4-FFF2-40B4-BE49-F238E27FC236}">
                <a16:creationId xmlns:a16="http://schemas.microsoft.com/office/drawing/2014/main" id="{AF082EE3-41AA-4817-A1CC-C33DDB8F675F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7909053-E1DD-4959-BC7A-C98D3D2614DC}" type="datetime1">
              <a:rPr lang="en-US" noProof="0" smtClean="0"/>
              <a:t>12/11/2022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élogramme 14">
            <a:extLst>
              <a:ext uri="{FF2B5EF4-FFF2-40B4-BE49-F238E27FC236}">
                <a16:creationId xmlns:a16="http://schemas.microsoft.com/office/drawing/2014/main" id="{D20796F3-5674-4AF5-9623-575731F82E52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41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10F8E8D-DF54-49BE-BDBC-401B280C4E3C}" type="datetime1">
              <a:rPr lang="en-US" noProof="0" smtClean="0"/>
              <a:t>12/11/2022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48463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75670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25E55C-1C16-46C6-B789-A4B2BCEF8F86}"/>
              </a:ext>
            </a:extLst>
          </p:cNvPr>
          <p:cNvSpPr/>
          <p:nvPr userDrawn="1"/>
        </p:nvSpPr>
        <p:spPr>
          <a:xfrm>
            <a:off x="0" y="1011981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8" r:id="rId2"/>
    <p:sldLayoutId id="2147483707" r:id="rId3"/>
    <p:sldLayoutId id="2147483708" r:id="rId4"/>
    <p:sldLayoutId id="2147483719" r:id="rId5"/>
    <p:sldLayoutId id="2147483709" r:id="rId6"/>
    <p:sldLayoutId id="2147483716" r:id="rId7"/>
    <p:sldLayoutId id="2147483710" r:id="rId8"/>
    <p:sldLayoutId id="2147483711" r:id="rId9"/>
    <p:sldLayoutId id="2147483712" r:id="rId10"/>
    <p:sldLayoutId id="2147483727" r:id="rId11"/>
    <p:sldLayoutId id="2147483720" r:id="rId12"/>
    <p:sldLayoutId id="2147483721" r:id="rId13"/>
    <p:sldLayoutId id="2147483725" r:id="rId14"/>
    <p:sldLayoutId id="2147483726" r:id="rId15"/>
    <p:sldLayoutId id="2147483722" r:id="rId16"/>
    <p:sldLayoutId id="2147483723" r:id="rId17"/>
    <p:sldLayoutId id="2147483715" r:id="rId18"/>
    <p:sldLayoutId id="2147483713" r:id="rId19"/>
    <p:sldLayoutId id="2147483714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pos="703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tsumwedge.github.io/" TargetMode="External"/><Relationship Id="rId2" Type="http://schemas.openxmlformats.org/officeDocument/2006/relationships/hyperlink" Target="mailto:Derekgrogers1@gmail.com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Group of people talking">
            <a:extLst>
              <a:ext uri="{FF2B5EF4-FFF2-40B4-BE49-F238E27FC236}">
                <a16:creationId xmlns:a16="http://schemas.microsoft.com/office/drawing/2014/main" id="{C7D5F6B1-1228-4C2A-AE2C-950C34054C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3119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Employee Data Analysis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FB5E3C-FE17-44EA-B59B-183125D08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Derek Rogers</a:t>
            </a:r>
          </a:p>
        </p:txBody>
      </p:sp>
    </p:spTree>
    <p:extLst>
      <p:ext uri="{BB962C8B-B14F-4D97-AF65-F5344CB8AC3E}">
        <p14:creationId xmlns:p14="http://schemas.microsoft.com/office/powerpoint/2010/main" val="4172296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66A927-FFEB-9DB5-9440-CC082D5EF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52" r="11678"/>
          <a:stretch/>
        </p:blipFill>
        <p:spPr>
          <a:xfrm>
            <a:off x="20" y="10"/>
            <a:ext cx="6311880" cy="685799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4F4EC2-03BD-71D8-873C-EDEC51B51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anchor="b">
            <a:normAutofit/>
          </a:bodyPr>
          <a:lstStyle/>
          <a:p>
            <a:r>
              <a:rPr lang="en-US" dirty="0"/>
              <a:t>Salary Prediction</a:t>
            </a:r>
          </a:p>
        </p:txBody>
      </p:sp>
    </p:spTree>
    <p:extLst>
      <p:ext uri="{BB962C8B-B14F-4D97-AF65-F5344CB8AC3E}">
        <p14:creationId xmlns:p14="http://schemas.microsoft.com/office/powerpoint/2010/main" val="1760771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50037D-17B6-4B6A-BF3A-E271DFEB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Predicting Monthly Income By Job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597C5-DF72-6A40-3AE0-35ECF7DFC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984" y="1482956"/>
            <a:ext cx="5713841" cy="352829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840A5-8646-363F-E2C2-CD71C03C0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2200" y="3043050"/>
            <a:ext cx="3068832" cy="2638359"/>
          </a:xfrm>
        </p:spPr>
        <p:txBody>
          <a:bodyPr>
            <a:normAutofit/>
          </a:bodyPr>
          <a:lstStyle/>
          <a:p>
            <a:r>
              <a:rPr lang="en-US" dirty="0"/>
              <a:t>Strong correlation between Job level and monthly income</a:t>
            </a:r>
          </a:p>
          <a:p>
            <a:r>
              <a:rPr lang="en-US" dirty="0"/>
              <a:t>It is estimated that 87.5% of the variation in the data can be explained by the group membership of job level</a:t>
            </a:r>
          </a:p>
        </p:txBody>
      </p:sp>
    </p:spTree>
    <p:extLst>
      <p:ext uri="{BB962C8B-B14F-4D97-AF65-F5344CB8AC3E}">
        <p14:creationId xmlns:p14="http://schemas.microsoft.com/office/powerpoint/2010/main" val="15303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Vibrant multicolour checkered floor design">
            <a:extLst>
              <a:ext uri="{FF2B5EF4-FFF2-40B4-BE49-F238E27FC236}">
                <a16:creationId xmlns:a16="http://schemas.microsoft.com/office/drawing/2014/main" id="{40FD8B42-9B9A-32E6-78C1-513B54B19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9" r="18926"/>
          <a:stretch/>
        </p:blipFill>
        <p:spPr>
          <a:xfrm>
            <a:off x="20" y="10"/>
            <a:ext cx="6311880" cy="685799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A5208D-6CBD-EE9F-E394-CBD9F16A2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anchor="b">
            <a:normAutofit/>
          </a:bodyPr>
          <a:lstStyle/>
          <a:p>
            <a:r>
              <a:rPr lang="en-US" dirty="0"/>
              <a:t>Job Role Trends</a:t>
            </a:r>
          </a:p>
        </p:txBody>
      </p:sp>
    </p:spTree>
    <p:extLst>
      <p:ext uri="{BB962C8B-B14F-4D97-AF65-F5344CB8AC3E}">
        <p14:creationId xmlns:p14="http://schemas.microsoft.com/office/powerpoint/2010/main" val="178110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088298-7206-2C81-D3B2-878506BF6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841" y="0"/>
            <a:ext cx="7414333" cy="457835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840A5-8646-363F-E2C2-CD71C03C0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9368" y="5020856"/>
            <a:ext cx="10113264" cy="170694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All departments show a right skew in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Human resources shows the lowest frequency in middle incomes but highest frequency of high incomes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Sales has the least skewed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Research &amp; Development have the highest frequency of low monthly income</a:t>
            </a:r>
          </a:p>
        </p:txBody>
      </p:sp>
    </p:spTree>
    <p:extLst>
      <p:ext uri="{BB962C8B-B14F-4D97-AF65-F5344CB8AC3E}">
        <p14:creationId xmlns:p14="http://schemas.microsoft.com/office/powerpoint/2010/main" val="45236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840A5-8646-363F-E2C2-CD71C03C0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9368" y="5020856"/>
            <a:ext cx="10113264" cy="170694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Explains the distribution of incomes for the various departments in the previous slide can be explained by the distribution of the job levels for each department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Sales has the highest frequency of middle job levels which explains the high frequency of middle monthly incomes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Research &amp; Development has the highest frequency of low job level employees which explains the high frequency of low monthly income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87186-3CAF-DF56-D974-1114A7720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45510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41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365BF64-4B30-4125-9A30-A1B08C80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305886-8ACA-4ED6-AA5B-215F6D741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cap="all" spc="200" dirty="0">
                <a:solidFill>
                  <a:srgbClr val="FFFFFF"/>
                </a:solidFill>
                <a:hlinkClick r:id="rId2"/>
              </a:rPr>
              <a:t>Derekgrogers1@gmail.com</a:t>
            </a:r>
            <a:endParaRPr lang="en-US" sz="2400" cap="all" spc="2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400" cap="all" spc="200" dirty="0">
                <a:solidFill>
                  <a:srgbClr val="FFFFFF"/>
                </a:solidFill>
                <a:hlinkClick r:id="rId3"/>
              </a:rPr>
              <a:t>https://dotsumwedge.github.io/</a:t>
            </a:r>
            <a:endParaRPr lang="en-US" sz="2400" cap="all" spc="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71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0FC70B0-5D08-4BDC-852E-3FD7214DA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1015" y="723900"/>
            <a:ext cx="5186597" cy="4642517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the Dataset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Employee Turnover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Salary Prediction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job Role Specific Trends</a:t>
            </a:r>
            <a:endParaRPr lang="en-US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 </a:t>
            </a:r>
          </a:p>
        </p:txBody>
      </p:sp>
      <p:sp>
        <p:nvSpPr>
          <p:cNvPr id="28" name="Rectangle 27" descr="Bar chart">
            <a:extLst>
              <a:ext uri="{FF2B5EF4-FFF2-40B4-BE49-F238E27FC236}">
                <a16:creationId xmlns:a16="http://schemas.microsoft.com/office/drawing/2014/main" id="{7810A56D-FB7B-429D-835B-7A0CD7BCB96A}"/>
              </a:ext>
            </a:extLst>
          </p:cNvPr>
          <p:cNvSpPr/>
          <p:nvPr/>
        </p:nvSpPr>
        <p:spPr>
          <a:xfrm>
            <a:off x="5463108" y="3347555"/>
            <a:ext cx="499424" cy="49942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332956"/>
              <a:satOff val="-147"/>
              <a:lumOff val="392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Rectangle 30" descr="Help">
            <a:extLst>
              <a:ext uri="{FF2B5EF4-FFF2-40B4-BE49-F238E27FC236}">
                <a16:creationId xmlns:a16="http://schemas.microsoft.com/office/drawing/2014/main" id="{B15A1DA1-0781-4F05-ADA9-ADBE27A12E44}"/>
              </a:ext>
            </a:extLst>
          </p:cNvPr>
          <p:cNvSpPr/>
          <p:nvPr/>
        </p:nvSpPr>
        <p:spPr>
          <a:xfrm>
            <a:off x="5463108" y="1635413"/>
            <a:ext cx="499424" cy="49942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1331824"/>
              <a:satOff val="-586"/>
              <a:lumOff val="1569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 descr="Bar chart">
            <a:extLst>
              <a:ext uri="{FF2B5EF4-FFF2-40B4-BE49-F238E27FC236}">
                <a16:creationId xmlns:a16="http://schemas.microsoft.com/office/drawing/2014/main" id="{BD19317D-FF1A-D1D4-4CA8-669AEB140C58}"/>
              </a:ext>
            </a:extLst>
          </p:cNvPr>
          <p:cNvSpPr/>
          <p:nvPr/>
        </p:nvSpPr>
        <p:spPr>
          <a:xfrm>
            <a:off x="5463108" y="2210147"/>
            <a:ext cx="499424" cy="49942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332956"/>
              <a:satOff val="-147"/>
              <a:lumOff val="392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Rectangle 2" descr="Bar chart">
            <a:extLst>
              <a:ext uri="{FF2B5EF4-FFF2-40B4-BE49-F238E27FC236}">
                <a16:creationId xmlns:a16="http://schemas.microsoft.com/office/drawing/2014/main" id="{BF3E1816-CDC4-F3B2-218B-0E2886E1DCEA}"/>
              </a:ext>
            </a:extLst>
          </p:cNvPr>
          <p:cNvSpPr/>
          <p:nvPr/>
        </p:nvSpPr>
        <p:spPr>
          <a:xfrm>
            <a:off x="5463108" y="2778851"/>
            <a:ext cx="499424" cy="49942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332956"/>
              <a:satOff val="-147"/>
              <a:lumOff val="392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7318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586327DA-082C-EEF1-FAC2-32F733BAF4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0" y="9739"/>
            <a:ext cx="12192000" cy="6838522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B82812-DC08-B4A8-86F0-D291DE9D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anchor="b">
            <a:normAutofit/>
          </a:bodyPr>
          <a:lstStyle/>
          <a:p>
            <a:r>
              <a:rPr lang="en-US" dirty="0"/>
              <a:t>About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58244-52A4-C71A-D0EF-8B2CAABFA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548" y="2354156"/>
            <a:ext cx="10058400" cy="32689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519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gled shot of pen on a graph">
            <a:extLst>
              <a:ext uri="{FF2B5EF4-FFF2-40B4-BE49-F238E27FC236}">
                <a16:creationId xmlns:a16="http://schemas.microsoft.com/office/drawing/2014/main" id="{62FB3D84-96CE-EE09-8602-A575605E6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" r="38015" b="-1"/>
          <a:stretch/>
        </p:blipFill>
        <p:spPr>
          <a:xfrm>
            <a:off x="20" y="10"/>
            <a:ext cx="6311880" cy="685799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B84056-D2D0-F727-E2C6-38EADA3D5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anchor="b">
            <a:normAutofit/>
          </a:bodyPr>
          <a:lstStyle/>
          <a:p>
            <a:r>
              <a:rPr lang="en-US" dirty="0"/>
              <a:t>Employee Turnover</a:t>
            </a:r>
          </a:p>
        </p:txBody>
      </p:sp>
    </p:spTree>
    <p:extLst>
      <p:ext uri="{BB962C8B-B14F-4D97-AF65-F5344CB8AC3E}">
        <p14:creationId xmlns:p14="http://schemas.microsoft.com/office/powerpoint/2010/main" val="5172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09A200-4838-4284-BD1E-19701CAB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Methodology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EFF89-03CF-6535-CF10-AC46B28D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50469"/>
            <a:ext cx="4639736" cy="2889054"/>
          </a:xfrm>
          <a:prstGeom prst="rect">
            <a:avLst/>
          </a:prstGeom>
          <a:noFill/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935606B7-945C-3161-CE9E-AAC37F9BEEB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515944" y="2120900"/>
          <a:ext cx="4639736" cy="374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017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09A200-4838-4284-BD1E-19701CAB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Key factors in employee turnover for </a:t>
            </a:r>
            <a:r>
              <a:rPr lang="en-US" dirty="0" err="1"/>
              <a:t>Knn</a:t>
            </a:r>
            <a:r>
              <a:rPr lang="en-US" dirty="0"/>
              <a:t> model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09AD77-BA37-563B-A745-A7DC1A419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84" y="1482956"/>
            <a:ext cx="5713841" cy="352829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54C91-43D4-7320-18DD-0B6685C80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2200" y="3043050"/>
            <a:ext cx="3068832" cy="2638359"/>
          </a:xfrm>
        </p:spPr>
        <p:txBody>
          <a:bodyPr>
            <a:normAutofit/>
          </a:bodyPr>
          <a:lstStyle/>
          <a:p>
            <a:r>
              <a:rPr lang="en-US" dirty="0"/>
              <a:t>Stock option</a:t>
            </a:r>
          </a:p>
          <a:p>
            <a:r>
              <a:rPr lang="en-US" dirty="0"/>
              <a:t>Work life balance</a:t>
            </a:r>
          </a:p>
          <a:p>
            <a:r>
              <a:rPr lang="en-US" dirty="0"/>
              <a:t>Job Involvement</a:t>
            </a:r>
          </a:p>
          <a:p>
            <a:r>
              <a:rPr lang="en-US" dirty="0"/>
              <a:t>Job Level </a:t>
            </a:r>
          </a:p>
          <a:p>
            <a:r>
              <a:rPr lang="en-US" dirty="0"/>
              <a:t>Performance Rating</a:t>
            </a:r>
          </a:p>
        </p:txBody>
      </p:sp>
    </p:spTree>
    <p:extLst>
      <p:ext uri="{BB962C8B-B14F-4D97-AF65-F5344CB8AC3E}">
        <p14:creationId xmlns:p14="http://schemas.microsoft.com/office/powerpoint/2010/main" val="275189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09A200-4838-4284-BD1E-19701CAB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Key factors in employee turnover for Naïve Bayes model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799F5-4577-D9C2-6FB4-A6FD0E4F2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84" y="1482956"/>
            <a:ext cx="5713841" cy="352829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54C91-43D4-7320-18DD-0B6685C80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2200" y="3043050"/>
            <a:ext cx="3068832" cy="2638359"/>
          </a:xfrm>
        </p:spPr>
        <p:txBody>
          <a:bodyPr>
            <a:normAutofit/>
          </a:bodyPr>
          <a:lstStyle/>
          <a:p>
            <a:r>
              <a:rPr lang="en-US" dirty="0"/>
              <a:t>Stock option</a:t>
            </a:r>
          </a:p>
          <a:p>
            <a:r>
              <a:rPr lang="en-US" dirty="0"/>
              <a:t>Job Involvement</a:t>
            </a:r>
          </a:p>
          <a:p>
            <a:r>
              <a:rPr lang="en-US" dirty="0"/>
              <a:t>Job Satisfaction</a:t>
            </a:r>
          </a:p>
          <a:p>
            <a:r>
              <a:rPr lang="en-US" dirty="0"/>
              <a:t>Total Working Years</a:t>
            </a:r>
          </a:p>
        </p:txBody>
      </p:sp>
    </p:spTree>
    <p:extLst>
      <p:ext uri="{BB962C8B-B14F-4D97-AF65-F5344CB8AC3E}">
        <p14:creationId xmlns:p14="http://schemas.microsoft.com/office/powerpoint/2010/main" val="4277620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09A200-4838-4284-BD1E-19701CAB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Round 2 of testing</a:t>
            </a:r>
            <a:endParaRPr lang="en-IN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91DF6C3-46DE-5C65-07F3-9EC475C026A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515944" y="2120900"/>
          <a:ext cx="4639736" cy="374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3B55FF8-F3C9-2A69-DCC7-BB444728EE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3794" y="1712866"/>
            <a:ext cx="4188356" cy="2584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8474F-39E3-79D9-8609-F5E3706D73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794" y="4273186"/>
            <a:ext cx="4188356" cy="258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09A200-4838-4284-BD1E-19701CAB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Top attributes for attrition</a:t>
            </a:r>
            <a:endParaRPr lang="en-IN" dirty="0"/>
          </a:p>
        </p:txBody>
      </p:sp>
      <p:pic>
        <p:nvPicPr>
          <p:cNvPr id="3074" name="Picture 2" descr="What Could Trip Up the Stock Market Bulls?">
            <a:extLst>
              <a:ext uri="{FF2B5EF4-FFF2-40B4-BE49-F238E27FC236}">
                <a16:creationId xmlns:a16="http://schemas.microsoft.com/office/drawing/2014/main" id="{641116B5-3978-6726-FA8A-A67A03E50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1"/>
          <a:stretch/>
        </p:blipFill>
        <p:spPr bwMode="auto">
          <a:xfrm>
            <a:off x="1097280" y="2120900"/>
            <a:ext cx="4639736" cy="374819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16D0B-280B-751B-FE00-4F5569215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Stock Option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Job Involvement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Job Level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Business Travel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Work Life Balance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9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Company All Hands_Win32_MS v3" id="{1F352A5D-0EBE-49A2-9FF7-DEF81AB6F3C6}" vid="{D35781EA-2188-4D84-8966-791644CE13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E879E6-8FFE-4154-8F2A-F7518B89B37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941CA7C-A0BF-44EF-B2E5-7539C3B9B0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company all hands presentation</Template>
  <TotalTime>3010</TotalTime>
  <Words>330</Words>
  <Application>Microsoft Office PowerPoint</Application>
  <PresentationFormat>Widescreen</PresentationFormat>
  <Paragraphs>59</Paragraphs>
  <Slides>15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RetrospectVTI</vt:lpstr>
      <vt:lpstr>Employee Data Analysis </vt:lpstr>
      <vt:lpstr>Agenda</vt:lpstr>
      <vt:lpstr>About the Data</vt:lpstr>
      <vt:lpstr>Employee Turnover</vt:lpstr>
      <vt:lpstr>Methodology</vt:lpstr>
      <vt:lpstr>Key factors in employee turnover for Knn model</vt:lpstr>
      <vt:lpstr>Key factors in employee turnover for Naïve Bayes model</vt:lpstr>
      <vt:lpstr>Round 2 of testing</vt:lpstr>
      <vt:lpstr>Top attributes for attrition</vt:lpstr>
      <vt:lpstr>Salary Prediction</vt:lpstr>
      <vt:lpstr>Predicting Monthly Income By Job Level</vt:lpstr>
      <vt:lpstr>Job Role Trends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Data Analysis </dc:title>
  <dc:creator>Rogers, Derek</dc:creator>
  <cp:lastModifiedBy>Rogers, Derek</cp:lastModifiedBy>
  <cp:revision>26</cp:revision>
  <dcterms:created xsi:type="dcterms:W3CDTF">2022-12-06T20:12:53Z</dcterms:created>
  <dcterms:modified xsi:type="dcterms:W3CDTF">2022-12-11T18:50:47Z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